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88" r:id="rId2"/>
    <p:sldId id="267" r:id="rId3"/>
    <p:sldId id="281" r:id="rId4"/>
    <p:sldId id="282" r:id="rId5"/>
    <p:sldId id="275" r:id="rId6"/>
    <p:sldId id="276" r:id="rId7"/>
    <p:sldId id="277" r:id="rId8"/>
    <p:sldId id="284" r:id="rId9"/>
    <p:sldId id="283" r:id="rId10"/>
    <p:sldId id="278" r:id="rId11"/>
    <p:sldId id="279" r:id="rId12"/>
    <p:sldId id="280" r:id="rId13"/>
    <p:sldId id="29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3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240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58B5F-4969-4674-9D3C-40DAA427F06B}" type="slidenum">
              <a:rPr lang="cs-CZ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71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8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03%20&#268;j%20-%20Bajky%20-%20I.%20A.%20Krylov,%20J.%20&#381;&#225;&#269;ek%20-%20prac.%20list.docx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Bajky – I. A. </a:t>
            </a:r>
            <a:r>
              <a:rPr lang="cs-CZ" sz="4800" b="1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Krylov</a:t>
            </a:r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, J. Žáček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VY_32_inovace_03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Listopad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 – 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Představení  života </a:t>
            </a:r>
            <a:r>
              <a:rPr lang="cs-CZ" sz="1600" dirty="0">
                <a:solidFill>
                  <a:prstClr val="black"/>
                </a:solidFill>
              </a:rPr>
              <a:t>a díla I. A. Krylova, J. Žáčka, seznámení se sloganem, rčením, příslovím, možnost využití pracovních </a:t>
            </a:r>
            <a:r>
              <a:rPr lang="cs-CZ" sz="1600" dirty="0" smtClean="0">
                <a:solidFill>
                  <a:prstClr val="black"/>
                </a:solidFill>
              </a:rPr>
              <a:t>listů.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59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</a:t>
            </a:r>
            <a:r>
              <a:rPr lang="cs-CZ" b="1" u="sng" dirty="0" smtClean="0">
                <a:solidFill>
                  <a:srgbClr val="00B050"/>
                </a:solidFill>
              </a:rPr>
              <a:t>: Mlsná kráva</a:t>
            </a:r>
            <a:endParaRPr lang="cs-CZ" b="1" dirty="0" smtClean="0">
              <a:solidFill>
                <a:schemeClr val="accent2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cs-CZ" sz="3600" b="1" dirty="0" smtClean="0"/>
              <a:t>Vyhledej ve Slovníku cizích slov výraz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cs-CZ" sz="3600" b="1" dirty="0" smtClean="0"/>
              <a:t> </a:t>
            </a:r>
            <a:r>
              <a:rPr lang="cs-CZ" sz="3600" b="1" dirty="0">
                <a:solidFill>
                  <a:srgbClr val="9900CC"/>
                </a:solidFill>
                <a:latin typeface="Comic Sans MS" pitchFamily="66" charset="0"/>
              </a:rPr>
              <a:t> </a:t>
            </a:r>
            <a:r>
              <a:rPr lang="cs-CZ" sz="3600" b="1" dirty="0" smtClean="0">
                <a:solidFill>
                  <a:srgbClr val="9900CC"/>
                </a:solidFill>
                <a:latin typeface="Comic Sans MS" pitchFamily="66" charset="0"/>
              </a:rPr>
              <a:t>„slogan“.</a:t>
            </a:r>
            <a:r>
              <a:rPr lang="cs-CZ" sz="3600" b="1" dirty="0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cs-CZ" sz="3600" b="1" dirty="0" smtClean="0"/>
              <a:t>   (reklamní heslo)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cs-CZ" sz="3600" b="1" dirty="0" smtClean="0"/>
              <a:t>Najdeš slogan i v bajce Mlsná kráva?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cs-CZ" sz="36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cs-CZ" sz="3600" b="1" dirty="0" smtClean="0"/>
              <a:t>Dokážeš vymyslet podobný slogan?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cs-CZ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09873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Mlsná kráva</a:t>
            </a:r>
            <a:endParaRPr lang="cs-CZ" b="1" dirty="0" smtClean="0">
              <a:solidFill>
                <a:schemeClr val="accent2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cs-CZ" sz="4400" b="1" dirty="0" smtClean="0">
                <a:ea typeface="+mj-ea"/>
                <a:cs typeface="+mj-cs"/>
              </a:rPr>
              <a:t>Slogany</a:t>
            </a:r>
            <a:endParaRPr lang="cs-CZ" sz="3600" b="1" dirty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cs-CZ" sz="3600" b="1" dirty="0" smtClean="0">
                <a:solidFill>
                  <a:srgbClr val="9900CC"/>
                </a:solidFill>
                <a:latin typeface="Comic Sans MS" pitchFamily="66" charset="0"/>
              </a:rPr>
              <a:t>Pomáhat a chránit.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cs-CZ" sz="3600" b="1" dirty="0" smtClean="0">
                <a:solidFill>
                  <a:srgbClr val="9900CC"/>
                </a:solidFill>
                <a:latin typeface="Comic Sans MS" pitchFamily="66" charset="0"/>
              </a:rPr>
              <a:t>Nemyslíš, zaplatíš.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cs-CZ" sz="3600" b="1" dirty="0" smtClean="0">
                <a:solidFill>
                  <a:srgbClr val="9900CC"/>
                </a:solidFill>
                <a:latin typeface="Comic Sans MS" pitchFamily="66" charset="0"/>
              </a:rPr>
              <a:t>Aby bílá, bílou byla.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cs-CZ" sz="3600" b="1" dirty="0" smtClean="0">
                <a:solidFill>
                  <a:srgbClr val="9900CC"/>
                </a:solidFill>
                <a:latin typeface="Comic Sans MS" pitchFamily="66" charset="0"/>
              </a:rPr>
              <a:t>Když ji miluješ, není co řešit.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5436096" y="2276872"/>
            <a:ext cx="2334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>
                <a:latin typeface="Comic Sans MS" pitchFamily="66" charset="0"/>
              </a:rPr>
              <a:t>Policie ČR</a:t>
            </a:r>
            <a:endParaRPr lang="cs-CZ" sz="3600" b="1" dirty="0">
              <a:latin typeface="Comic Sans MS" pitchFamily="66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652120" y="2923203"/>
            <a:ext cx="2651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>
                <a:latin typeface="Comic Sans MS" pitchFamily="66" charset="0"/>
              </a:rPr>
              <a:t>Bezpečnost</a:t>
            </a:r>
            <a:endParaRPr lang="cs-CZ" sz="3600" b="1" dirty="0"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868144" y="3569534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>
                <a:latin typeface="Comic Sans MS" pitchFamily="66" charset="0"/>
              </a:rPr>
              <a:t>Prací prášek</a:t>
            </a:r>
            <a:endParaRPr lang="cs-CZ" sz="3600" b="1" dirty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971600" y="508518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err="1" smtClean="0">
                <a:latin typeface="Comic Sans MS" pitchFamily="66" charset="0"/>
              </a:rPr>
              <a:t>Coca</a:t>
            </a:r>
            <a:r>
              <a:rPr lang="cs-CZ" sz="3600" b="1" dirty="0" smtClean="0">
                <a:latin typeface="Comic Sans MS" pitchFamily="66" charset="0"/>
              </a:rPr>
              <a:t> </a:t>
            </a:r>
            <a:r>
              <a:rPr lang="cs-CZ" sz="3600" b="1" dirty="0" err="1" smtClean="0">
                <a:latin typeface="Comic Sans MS" pitchFamily="66" charset="0"/>
              </a:rPr>
              <a:t>cola</a:t>
            </a:r>
            <a:endParaRPr lang="cs-CZ" sz="3600" b="1" dirty="0">
              <a:latin typeface="Comic Sans MS" pitchFamily="66" charset="0"/>
            </a:endParaRPr>
          </a:p>
        </p:txBody>
      </p:sp>
      <p:pic>
        <p:nvPicPr>
          <p:cNvPr id="4098" name="Picture 2" descr="C:\Users\Uživatel\AppData\Local\Microsoft\Windows\Temporary Internet Files\Content.IE5\0MX729P7\MC9001915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167" y="4229291"/>
            <a:ext cx="1481327" cy="248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22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3357563" y="357188"/>
            <a:ext cx="5786437" cy="6286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cs-CZ" sz="2200" b="1" u="sng" dirty="0" smtClean="0">
                <a:solidFill>
                  <a:srgbClr val="FF0000"/>
                </a:solidFill>
                <a:cs typeface="Arial" charset="0"/>
              </a:rPr>
              <a:t>Ivan </a:t>
            </a:r>
            <a:r>
              <a:rPr lang="cs-CZ" sz="2200" b="1" u="sng" dirty="0" err="1" smtClean="0">
                <a:solidFill>
                  <a:srgbClr val="FF0000"/>
                </a:solidFill>
                <a:cs typeface="Arial" charset="0"/>
              </a:rPr>
              <a:t>Andrejevič</a:t>
            </a:r>
            <a:r>
              <a:rPr lang="cs-CZ" sz="2200" b="1" u="sng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cs-CZ" sz="2200" b="1" u="sng" dirty="0" err="1" smtClean="0">
                <a:solidFill>
                  <a:srgbClr val="FF0000"/>
                </a:solidFill>
                <a:cs typeface="Arial" charset="0"/>
              </a:rPr>
              <a:t>Krylov</a:t>
            </a:r>
            <a:endParaRPr lang="cs-CZ" sz="2200" u="sng" dirty="0" smtClean="0">
              <a:solidFill>
                <a:srgbClr val="FF0000"/>
              </a:solidFill>
              <a:cs typeface="Arial" charset="0"/>
            </a:endParaRP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1769 - 1844 v ruském Petrohradu</a:t>
            </a: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psal parodie na současnost, veršované bajky, prózu, divadelní hry</a:t>
            </a: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vytvořil kolem dvou set bajek o ruské společnosti</a:t>
            </a:r>
          </a:p>
          <a:p>
            <a:pPr lvl="2" eaLnBrk="1" hangingPunct="1"/>
            <a:r>
              <a:rPr lang="cs-CZ" sz="2200" b="1" i="1" dirty="0" smtClean="0">
                <a:solidFill>
                  <a:srgbClr val="D60093"/>
                </a:solidFill>
                <a:cs typeface="Arial" charset="0"/>
              </a:rPr>
              <a:t>Labuť, štika a rak</a:t>
            </a:r>
          </a:p>
          <a:p>
            <a:pPr lvl="2" eaLnBrk="1" hangingPunct="1">
              <a:buFontTx/>
              <a:buNone/>
            </a:pPr>
            <a:endParaRPr lang="cs-CZ" sz="2200" dirty="0" smtClean="0">
              <a:cs typeface="Arial" charset="0"/>
            </a:endParaRPr>
          </a:p>
          <a:p>
            <a:pPr eaLnBrk="1" hangingPunct="1">
              <a:buFontTx/>
              <a:buNone/>
            </a:pPr>
            <a:r>
              <a:rPr lang="cs-CZ" sz="2200" b="1" u="sng" dirty="0" smtClean="0">
                <a:solidFill>
                  <a:srgbClr val="FF0000"/>
                </a:solidFill>
                <a:cs typeface="Arial" charset="0"/>
              </a:rPr>
              <a:t>Jiří Žáček</a:t>
            </a:r>
            <a:endParaRPr lang="cs-CZ" sz="2200" u="sng" dirty="0" smtClean="0">
              <a:solidFill>
                <a:srgbClr val="FF0000"/>
              </a:solidFill>
              <a:cs typeface="Arial" charset="0"/>
            </a:endParaRP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1946</a:t>
            </a: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český spisovatel, překladatel, básník a bajkař</a:t>
            </a:r>
          </a:p>
          <a:p>
            <a:pPr lvl="2" eaLnBrk="1" hangingPunct="1"/>
            <a:r>
              <a:rPr lang="cs-CZ" sz="2200" b="1" dirty="0" smtClean="0">
                <a:cs typeface="Arial" charset="0"/>
              </a:rPr>
              <a:t>žije v Praze</a:t>
            </a:r>
          </a:p>
          <a:p>
            <a:pPr lvl="2" eaLnBrk="1" hangingPunct="1"/>
            <a:r>
              <a:rPr lang="cs-CZ" sz="2200" b="1" i="1" dirty="0" smtClean="0">
                <a:solidFill>
                  <a:srgbClr val="CC0099"/>
                </a:solidFill>
                <a:cs typeface="Arial" charset="0"/>
              </a:rPr>
              <a:t>Mlsná kráva</a:t>
            </a:r>
            <a:endParaRPr lang="cs-CZ" b="1" dirty="0" smtClean="0">
              <a:solidFill>
                <a:srgbClr val="CC0099"/>
              </a:solidFill>
            </a:endParaRPr>
          </a:p>
          <a:p>
            <a:pPr eaLnBrk="1" hangingPunct="1">
              <a:buFontTx/>
              <a:buNone/>
            </a:pPr>
            <a:endParaRPr lang="cs-CZ" dirty="0" smtClean="0"/>
          </a:p>
        </p:txBody>
      </p:sp>
      <p:sp>
        <p:nvSpPr>
          <p:cNvPr id="6" name="Nadpis 1"/>
          <p:cNvSpPr>
            <a:spLocks noGrp="1"/>
          </p:cNvSpPr>
          <p:nvPr>
            <p:ph type="title" idx="4294967295"/>
          </p:nvPr>
        </p:nvSpPr>
        <p:spPr>
          <a:xfrm>
            <a:off x="2457450" y="6072188"/>
            <a:ext cx="6686550" cy="642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kern="1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Shrnutí</a:t>
            </a:r>
            <a:endParaRPr lang="cs-CZ" sz="60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Uživatel\AppData\Local\Microsoft\Windows\Temporary Internet Files\Content.IE5\0MX729P7\MC90032955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2448272" cy="223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živatel\AppData\Local\Microsoft\Windows\Temporary Internet Files\Content.IE5\1NGIJL8T\MC90034485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1128"/>
            <a:ext cx="2966845" cy="184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2422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600"/>
                            </p:stCondLst>
                            <p:childTnLst>
                              <p:par>
                                <p:cTn id="2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700"/>
                            </p:stCondLst>
                            <p:childTnLst>
                              <p:par>
                                <p:cTn id="3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5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0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715375" cy="1143000"/>
          </a:xfrm>
        </p:spPr>
        <p:txBody>
          <a:bodyPr/>
          <a:lstStyle/>
          <a:p>
            <a:r>
              <a:rPr lang="cs-CZ" sz="4800" b="1" u="sng" dirty="0">
                <a:solidFill>
                  <a:srgbClr val="00B050"/>
                </a:solidFill>
                <a:latin typeface="Arial Black" pitchFamily="34" charset="0"/>
              </a:rPr>
              <a:t>Nejznámější autoři bajek: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743200" y="1340768"/>
            <a:ext cx="6400800" cy="535781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cs-CZ" sz="3600" b="1" u="sng" dirty="0">
                <a:solidFill>
                  <a:srgbClr val="FF0000"/>
                </a:solidFill>
                <a:cs typeface="Arial" charset="0"/>
              </a:rPr>
              <a:t>Ivan </a:t>
            </a:r>
            <a:r>
              <a:rPr lang="cs-CZ" sz="3600" b="1" u="sng" dirty="0" err="1">
                <a:solidFill>
                  <a:srgbClr val="FF0000"/>
                </a:solidFill>
                <a:cs typeface="Arial" charset="0"/>
              </a:rPr>
              <a:t>Andrejevič</a:t>
            </a:r>
            <a:r>
              <a:rPr lang="cs-CZ" sz="3600" b="1" u="sng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cs-CZ" sz="3600" b="1" u="sng" dirty="0" err="1">
                <a:solidFill>
                  <a:srgbClr val="FF0000"/>
                </a:solidFill>
                <a:cs typeface="Arial" charset="0"/>
              </a:rPr>
              <a:t>Krylov</a:t>
            </a:r>
            <a:endParaRPr lang="cs-CZ" sz="3600" b="1" u="sng" dirty="0">
              <a:solidFill>
                <a:srgbClr val="FF0000"/>
              </a:solidFill>
              <a:cs typeface="Arial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cs-CZ" sz="3200" b="1" dirty="0">
                <a:cs typeface="Arial" charset="0"/>
              </a:rPr>
              <a:t>1769 - 1844 v ruském Petrohradu</a:t>
            </a:r>
          </a:p>
          <a:p>
            <a:pPr lvl="1">
              <a:buFont typeface="Wingdings" pitchFamily="2" charset="2"/>
              <a:buChar char="ü"/>
            </a:pPr>
            <a:r>
              <a:rPr lang="cs-CZ" sz="3200" b="1" dirty="0">
                <a:cs typeface="Arial" charset="0"/>
              </a:rPr>
              <a:t>pracoval jako úředník a později jako knihovník</a:t>
            </a:r>
          </a:p>
          <a:p>
            <a:pPr lvl="1">
              <a:buFont typeface="Wingdings" pitchFamily="2" charset="2"/>
              <a:buChar char="ü"/>
            </a:pPr>
            <a:r>
              <a:rPr lang="cs-CZ" sz="3200" b="1" dirty="0">
                <a:cs typeface="Arial" charset="0"/>
              </a:rPr>
              <a:t>psal parodie na současnost, veršované bajky, prózu, divadelní hry</a:t>
            </a:r>
          </a:p>
          <a:p>
            <a:pPr lvl="1">
              <a:buFont typeface="Wingdings" pitchFamily="2" charset="2"/>
              <a:buChar char="ü"/>
            </a:pPr>
            <a:r>
              <a:rPr lang="cs-CZ" sz="3200" b="1" dirty="0">
                <a:cs typeface="Arial" charset="0"/>
              </a:rPr>
              <a:t>vytvořil kolem dvou set bajek o ruské společnosti</a:t>
            </a:r>
          </a:p>
          <a:p>
            <a:endParaRPr lang="cs-CZ" dirty="0"/>
          </a:p>
        </p:txBody>
      </p:sp>
      <p:pic>
        <p:nvPicPr>
          <p:cNvPr id="1026" name="Picture 2" descr="C:\Users\Uživatel\AppData\Local\Microsoft\Windows\Temporary Internet Files\Content.IE5\XP98KUCS\MC9000193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72252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05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rgbClr val="00B050"/>
                </a:solidFill>
              </a:rPr>
              <a:t>Práce s textem: Labuť, štika a rak</a:t>
            </a:r>
            <a:endParaRPr lang="cs-CZ" b="1" u="sng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4000" b="1" dirty="0" smtClean="0"/>
              <a:t>Tak rozhodli se labuť, rak a štika,</a:t>
            </a:r>
          </a:p>
          <a:p>
            <a:pPr marL="0" indent="0">
              <a:buNone/>
            </a:pPr>
            <a:r>
              <a:rPr lang="cs-CZ" sz="4000" b="1" dirty="0" smtClean="0"/>
              <a:t>Že vůz vytáhnou spolu na stráňku.</a:t>
            </a:r>
          </a:p>
          <a:p>
            <a:pPr marL="0" indent="0">
              <a:buNone/>
            </a:pPr>
            <a:r>
              <a:rPr lang="cs-CZ" sz="4000" b="1" dirty="0" smtClean="0"/>
              <a:t>Každý se hned chytil postraňku</a:t>
            </a:r>
          </a:p>
          <a:p>
            <a:pPr marL="0" indent="0">
              <a:buNone/>
            </a:pPr>
            <a:r>
              <a:rPr lang="cs-CZ" sz="4000" b="1" dirty="0" smtClean="0"/>
              <a:t>A táhli, až jim oči z důlků lezly.</a:t>
            </a:r>
          </a:p>
          <a:p>
            <a:pPr marL="0" indent="0">
              <a:buNone/>
            </a:pPr>
            <a:r>
              <a:rPr lang="cs-CZ" sz="4000" b="1" dirty="0" smtClean="0"/>
              <a:t>Ne že by náklad snad tak těžký vezli,</a:t>
            </a:r>
          </a:p>
          <a:p>
            <a:pPr marL="0" indent="0">
              <a:buNone/>
            </a:pPr>
            <a:r>
              <a:rPr lang="cs-CZ" sz="4000" b="1" dirty="0" smtClean="0"/>
              <a:t>Každý však táhl zcela jiným směrem:</a:t>
            </a:r>
            <a:endParaRPr lang="cs-CZ" sz="4000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683568" y="5949280"/>
            <a:ext cx="7460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  <a:latin typeface="Comic Sans MS" pitchFamily="66" charset="0"/>
              </a:rPr>
              <a:t>Jak mohla bajka pokračovat?</a:t>
            </a:r>
            <a:endParaRPr lang="cs-CZ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52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Labuť, štika a rak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4000" b="1" dirty="0" smtClean="0"/>
              <a:t>Labuť se chtěla nad oblaka vznést, </a:t>
            </a:r>
          </a:p>
          <a:p>
            <a:pPr marL="0" indent="0">
              <a:buNone/>
            </a:pPr>
            <a:r>
              <a:rPr lang="cs-CZ" sz="4000" b="1" dirty="0" smtClean="0"/>
              <a:t>Štika se hnala jenom za jezerem,</a:t>
            </a:r>
          </a:p>
          <a:p>
            <a:pPr marL="0" indent="0">
              <a:buNone/>
            </a:pPr>
            <a:r>
              <a:rPr lang="cs-CZ" sz="4000" b="1" dirty="0" smtClean="0"/>
              <a:t>Rak nazpátek zas poškubával ojí.</a:t>
            </a:r>
          </a:p>
          <a:p>
            <a:pPr marL="0" indent="0">
              <a:buNone/>
            </a:pPr>
            <a:r>
              <a:rPr lang="cs-CZ" sz="4000" b="1" dirty="0" smtClean="0"/>
              <a:t>Čí je to vina, nevím, na mou čest-</a:t>
            </a:r>
          </a:p>
          <a:p>
            <a:pPr marL="0" indent="0">
              <a:buNone/>
            </a:pPr>
            <a:r>
              <a:rPr lang="cs-CZ" sz="4000" b="1" dirty="0" smtClean="0"/>
              <a:t>Ale ten vůz tam v poli dodnes stojí.</a:t>
            </a:r>
            <a:endParaRPr lang="cs-CZ" sz="40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611560" y="5229200"/>
            <a:ext cx="49327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  <a:latin typeface="Comic Sans MS" pitchFamily="66" charset="0"/>
              </a:rPr>
              <a:t>Jaké je ponaučení?</a:t>
            </a:r>
            <a:endParaRPr lang="cs-CZ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79512" y="6237312"/>
            <a:ext cx="857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002060"/>
                </a:solidFill>
                <a:latin typeface="Comic Sans MS" pitchFamily="66" charset="0"/>
              </a:rPr>
              <a:t>   Kde chybí shodná vůle při práci, vzniká více škody než užitku.</a:t>
            </a:r>
            <a:endParaRPr lang="cs-CZ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Uživatel\AppData\Local\Microsoft\Windows\Temporary Internet Files\Content.IE5\XP98KUCS\MC90033580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1472">
            <a:off x="6990108" y="4687604"/>
            <a:ext cx="983810" cy="179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1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Labuť, štika a rak</a:t>
            </a:r>
            <a:endParaRPr lang="cs-CZ" b="1" dirty="0" smtClean="0">
              <a:solidFill>
                <a:schemeClr val="accent2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cs-CZ" sz="3600" b="1" dirty="0" smtClean="0"/>
              <a:t>Z písmen poskládej 2 rčení. Vysvětli je.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2800" b="1" dirty="0" smtClean="0">
                <a:solidFill>
                  <a:schemeClr val="accent2"/>
                </a:solidFill>
              </a:rPr>
              <a:t>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b="1" dirty="0" smtClean="0">
                <a:solidFill>
                  <a:srgbClr val="000099"/>
                </a:solidFill>
                <a:latin typeface="Comic Sans MS" pitchFamily="66" charset="0"/>
              </a:rPr>
              <a:t>provaz    čehý   táhnout         jeden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b="1" dirty="0" smtClean="0">
                <a:solidFill>
                  <a:srgbClr val="000099"/>
                </a:solidFill>
                <a:latin typeface="Comic Sans MS" pitchFamily="66" charset="0"/>
              </a:rPr>
              <a:t>jeden       hot        druhý      za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3600" b="1" dirty="0" smtClean="0">
                <a:latin typeface="Comic Sans MS" pitchFamily="66" charset="0"/>
              </a:rPr>
              <a:t>1. Táhnout za jeden provaz.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3600" b="1" dirty="0" smtClean="0">
                <a:latin typeface="Comic Sans MS" pitchFamily="66" charset="0"/>
              </a:rPr>
              <a:t>2.  Jeden hot a druhý čehý.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28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sz="28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sz="2800" b="1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sz="2800" b="1" dirty="0" smtClean="0">
              <a:solidFill>
                <a:schemeClr val="accent2"/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68313" y="4221366"/>
            <a:ext cx="8496300" cy="791810"/>
          </a:xfrm>
          <a:prstGeom prst="rect">
            <a:avLst/>
          </a:prstGeom>
          <a:solidFill>
            <a:srgbClr val="DD75D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68313" y="5229200"/>
            <a:ext cx="8496300" cy="792163"/>
          </a:xfrm>
          <a:prstGeom prst="rect">
            <a:avLst/>
          </a:prstGeom>
          <a:solidFill>
            <a:srgbClr val="DD75D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1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5" grpId="0" animBg="1"/>
      <p:bldP spid="256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Labuť, štika a rak</a:t>
            </a:r>
            <a:endParaRPr lang="cs-CZ" b="1" u="sng" dirty="0" smtClean="0">
              <a:solidFill>
                <a:schemeClr val="accent2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</a:pPr>
            <a:r>
              <a:rPr lang="cs-CZ" sz="4000" b="1" dirty="0" smtClean="0">
                <a:solidFill>
                  <a:srgbClr val="002060"/>
                </a:solidFill>
              </a:rPr>
              <a:t>Doplň chybějící slovo:</a:t>
            </a:r>
          </a:p>
          <a:p>
            <a:pPr eaLnBrk="1" hangingPunct="1"/>
            <a:endParaRPr lang="cs-CZ" sz="2400" b="1" dirty="0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r>
              <a:rPr lang="cs-CZ" sz="2400" dirty="0" smtClean="0"/>
              <a:t>   </a:t>
            </a:r>
            <a:r>
              <a:rPr lang="cs-CZ" sz="3500" b="1" dirty="0" smtClean="0">
                <a:latin typeface="Comic Sans MS" pitchFamily="66" charset="0"/>
              </a:rPr>
              <a:t>„</a:t>
            </a:r>
            <a:r>
              <a:rPr lang="cs-CZ" sz="3600" b="1" dirty="0" smtClean="0">
                <a:latin typeface="Comic Sans MS" pitchFamily="66" charset="0"/>
              </a:rPr>
              <a:t>Když se ruka k ruce vine, pak se dílo</a:t>
            </a:r>
          </a:p>
          <a:p>
            <a:pPr algn="ctr" eaLnBrk="1" hangingPunct="1">
              <a:buFontTx/>
              <a:buNone/>
            </a:pPr>
            <a:endParaRPr lang="cs-CZ" sz="3600" b="1" dirty="0"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endParaRPr lang="cs-CZ" sz="3600" b="1" dirty="0" smtClean="0"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endParaRPr lang="cs-CZ" sz="3600" b="1" dirty="0"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cs-CZ" sz="3600" b="1" dirty="0" smtClean="0">
                <a:latin typeface="Comic Sans MS" pitchFamily="66" charset="0"/>
              </a:rPr>
              <a:t>…………………………………….“</a:t>
            </a:r>
          </a:p>
          <a:p>
            <a:pPr eaLnBrk="1" hangingPunct="1">
              <a:buFontTx/>
              <a:buNone/>
            </a:pPr>
            <a:r>
              <a:rPr lang="cs-CZ" sz="3600" b="1" dirty="0" smtClean="0">
                <a:latin typeface="Comic Sans MS" pitchFamily="66" charset="0"/>
              </a:rPr>
              <a:t>                </a:t>
            </a:r>
            <a:r>
              <a:rPr lang="cs-CZ" sz="71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cs-CZ" sz="3600" b="1" dirty="0" smtClean="0">
                <a:latin typeface="Comic Sans MS" pitchFamily="66" charset="0"/>
              </a:rPr>
              <a:t>        </a:t>
            </a:r>
          </a:p>
          <a:p>
            <a:pPr eaLnBrk="1" hangingPunct="1">
              <a:buFontTx/>
              <a:buNone/>
            </a:pPr>
            <a:r>
              <a:rPr lang="cs-CZ" sz="2400" b="1" dirty="0" smtClean="0">
                <a:solidFill>
                  <a:schemeClr val="accent2"/>
                </a:solidFill>
                <a:latin typeface="Comic Sans MS" pitchFamily="66" charset="0"/>
              </a:rPr>
              <a:t>   </a:t>
            </a:r>
          </a:p>
          <a:p>
            <a:pPr eaLnBrk="1" hangingPunct="1">
              <a:buFontTx/>
              <a:buNone/>
            </a:pPr>
            <a:r>
              <a:rPr lang="cs-CZ" sz="4000" b="1" dirty="0" smtClean="0">
                <a:solidFill>
                  <a:srgbClr val="002060"/>
                </a:solidFill>
              </a:rPr>
              <a:t>Jaká myšlenka  je utajena v tomto přísloví?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203848" y="3812597"/>
            <a:ext cx="288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 smtClean="0">
                <a:solidFill>
                  <a:srgbClr val="FF0000"/>
                </a:solidFill>
                <a:latin typeface="Comic Sans MS" pitchFamily="66" charset="0"/>
              </a:rPr>
              <a:t>VYDAŘÍ</a:t>
            </a:r>
            <a:endParaRPr lang="cs-CZ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140664" y="2891585"/>
            <a:ext cx="503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cs-CZ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88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5375" cy="1143000"/>
          </a:xfrm>
        </p:spPr>
        <p:txBody>
          <a:bodyPr/>
          <a:lstStyle/>
          <a:p>
            <a:pPr eaLnBrk="1" hangingPunct="1"/>
            <a:r>
              <a:rPr lang="cs-CZ" sz="4800" b="1" u="sng" smtClean="0">
                <a:solidFill>
                  <a:srgbClr val="00B050"/>
                </a:solidFill>
                <a:latin typeface="Arial Black" pitchFamily="34" charset="0"/>
              </a:rPr>
              <a:t>Nejznámější autoři bajek: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3814763" y="1600200"/>
            <a:ext cx="5329237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cs-CZ" sz="3600" b="1" u="sng" dirty="0" smtClean="0">
                <a:solidFill>
                  <a:srgbClr val="FF0000"/>
                </a:solidFill>
              </a:rPr>
              <a:t>Jiří Žáček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cs-CZ" sz="3600" b="1" dirty="0" smtClean="0"/>
              <a:t>1946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cs-CZ" sz="3600" b="1" dirty="0" smtClean="0"/>
              <a:t>český spisovatel, překladatel, básník a bajkař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cs-CZ" sz="3600" b="1" dirty="0" smtClean="0"/>
              <a:t>žije v Praze</a:t>
            </a:r>
          </a:p>
          <a:p>
            <a:pPr eaLnBrk="1" hangingPunct="1">
              <a:buFontTx/>
              <a:buNone/>
            </a:pPr>
            <a:endParaRPr lang="cs-CZ" dirty="0" smtClean="0"/>
          </a:p>
        </p:txBody>
      </p:sp>
      <p:pic>
        <p:nvPicPr>
          <p:cNvPr id="2052" name="Picture 4" descr="C:\Users\Uživatel\AppData\Local\Microsoft\Windows\Temporary Internet Files\Content.IE5\XP98KUCS\MP90042794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3017242" cy="450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6109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Mlsná kráva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4000" b="1" dirty="0" smtClean="0"/>
              <a:t>Vlezla kráva do spíže, </a:t>
            </a:r>
          </a:p>
          <a:p>
            <a:pPr marL="0" indent="0">
              <a:buNone/>
            </a:pPr>
            <a:r>
              <a:rPr lang="cs-CZ" sz="4000" b="1" dirty="0" smtClean="0"/>
              <a:t>teď je v stavu beztíže.</a:t>
            </a:r>
          </a:p>
          <a:p>
            <a:pPr marL="0" indent="0">
              <a:buNone/>
            </a:pPr>
            <a:r>
              <a:rPr lang="cs-CZ" sz="4000" b="1" dirty="0" smtClean="0"/>
              <a:t>ZDRAVÍ, SÍLU NAJDEŠ V SÝRU- </a:t>
            </a:r>
          </a:p>
          <a:p>
            <a:pPr marL="0" indent="0">
              <a:buNone/>
            </a:pPr>
            <a:r>
              <a:rPr lang="cs-CZ" sz="4000" b="1" dirty="0" smtClean="0"/>
              <a:t>ale kráva nezná míru.</a:t>
            </a:r>
          </a:p>
          <a:p>
            <a:pPr marL="0" indent="0">
              <a:buNone/>
            </a:pPr>
            <a:r>
              <a:rPr lang="cs-CZ" sz="4000" b="1" dirty="0" smtClean="0"/>
              <a:t>A te</a:t>
            </a:r>
            <a:r>
              <a:rPr lang="cs-CZ" sz="4000" b="1" dirty="0"/>
              <a:t>ď</a:t>
            </a:r>
            <a:r>
              <a:rPr lang="cs-CZ" sz="4000" b="1" dirty="0" smtClean="0"/>
              <a:t> škytá, škyt a škyt,</a:t>
            </a:r>
          </a:p>
          <a:p>
            <a:pPr marL="0" indent="0">
              <a:buNone/>
            </a:pPr>
            <a:r>
              <a:rPr lang="cs-CZ" sz="4000" b="1" dirty="0" smtClean="0"/>
              <a:t>Bledne, modrá, není fit.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C:\Users\Uživatel\AppData\Local\Microsoft\Windows\Temporary Internet Files\Content.IE5\8ULNU0F9\MC9003448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456" y="1198900"/>
            <a:ext cx="3003016" cy="18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živatel\AppData\Local\Microsoft\Windows\Temporary Internet Files\Content.IE5\EKI5L4ZD\MC90021577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325" y="4221088"/>
            <a:ext cx="2325232" cy="215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51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00B050"/>
                </a:solidFill>
              </a:rPr>
              <a:t>Práce s textem: Mlsná kráva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4000" b="1" dirty="0" smtClean="0"/>
              <a:t>Přežrala se, potvora-</a:t>
            </a:r>
          </a:p>
          <a:p>
            <a:pPr marL="0" indent="0">
              <a:buNone/>
            </a:pPr>
            <a:r>
              <a:rPr lang="cs-CZ" sz="4000" b="1" dirty="0" smtClean="0"/>
              <a:t>Zavolejte doktora!</a:t>
            </a:r>
          </a:p>
          <a:p>
            <a:pPr marL="0" indent="0">
              <a:buNone/>
            </a:pPr>
            <a:r>
              <a:rPr lang="cs-CZ" sz="4000" b="1" dirty="0" smtClean="0"/>
              <a:t>Ať jí řekne: Milá krávo,</a:t>
            </a:r>
          </a:p>
          <a:p>
            <a:pPr marL="0" indent="0">
              <a:buNone/>
            </a:pPr>
            <a:r>
              <a:rPr lang="cs-CZ" sz="4000" b="1" dirty="0" smtClean="0"/>
              <a:t>Přejídat se není zdrávo.</a:t>
            </a:r>
          </a:p>
          <a:p>
            <a:pPr marL="0" indent="0">
              <a:buNone/>
            </a:pPr>
            <a:r>
              <a:rPr lang="cs-CZ" sz="4000" b="1" dirty="0" smtClean="0"/>
              <a:t>Ten, kdo žere takhle moc,</a:t>
            </a:r>
          </a:p>
          <a:p>
            <a:pPr marL="0" indent="0">
              <a:buNone/>
            </a:pPr>
            <a:r>
              <a:rPr lang="cs-CZ" sz="4000" b="1" dirty="0" smtClean="0"/>
              <a:t>Zakládá si na nemoc!</a:t>
            </a:r>
            <a:endParaRPr lang="cs-CZ" sz="4000" b="1" dirty="0"/>
          </a:p>
        </p:txBody>
      </p:sp>
      <p:pic>
        <p:nvPicPr>
          <p:cNvPr id="2050" name="Picture 2" descr="C:\Users\Uživatel\AppData\Local\Microsoft\Windows\Temporary Internet Files\Content.IE5\8ULNU0F9\MC90033402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325" y="1916832"/>
            <a:ext cx="245306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31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591</Words>
  <Application>Microsoft Office PowerPoint</Application>
  <PresentationFormat>Předvádění na obrazovce (4:3)</PresentationFormat>
  <Paragraphs>118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1_Motiv systému Office</vt:lpstr>
      <vt:lpstr>Bajky – I. A. Krylov, J. Žáček</vt:lpstr>
      <vt:lpstr>Nejznámější autoři bajek:</vt:lpstr>
      <vt:lpstr>Práce s textem: Labuť, štika a rak</vt:lpstr>
      <vt:lpstr>Práce s textem: Labuť, štika a rak</vt:lpstr>
      <vt:lpstr>Práce s textem: Labuť, štika a rak</vt:lpstr>
      <vt:lpstr>Práce s textem: Labuť, štika a rak</vt:lpstr>
      <vt:lpstr>Nejznámější autoři bajek:</vt:lpstr>
      <vt:lpstr>Práce s textem: Mlsná kráva</vt:lpstr>
      <vt:lpstr>Práce s textem: Mlsná kráva</vt:lpstr>
      <vt:lpstr>Práce s textem: Mlsná kráva</vt:lpstr>
      <vt:lpstr>Práce s textem: Mlsná kráva</vt:lpstr>
      <vt:lpstr>Shrnutí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Bajky – I.A.Krylov, Žáček</dc:title>
  <dc:creator>Uživatel</dc:creator>
  <cp:lastModifiedBy>Uživatel</cp:lastModifiedBy>
  <cp:revision>166</cp:revision>
  <dcterms:created xsi:type="dcterms:W3CDTF">2011-09-27T15:53:25Z</dcterms:created>
  <dcterms:modified xsi:type="dcterms:W3CDTF">2012-11-24T09:54:30Z</dcterms:modified>
</cp:coreProperties>
</file>